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375" r:id="rId3"/>
    <p:sldId id="376" r:id="rId4"/>
    <p:sldId id="374" r:id="rId5"/>
    <p:sldId id="333" r:id="rId6"/>
    <p:sldId id="328" r:id="rId7"/>
    <p:sldId id="379" r:id="rId8"/>
    <p:sldId id="332" r:id="rId9"/>
    <p:sldId id="334" r:id="rId10"/>
    <p:sldId id="335" r:id="rId11"/>
    <p:sldId id="336" r:id="rId12"/>
    <p:sldId id="337" r:id="rId13"/>
    <p:sldId id="338" r:id="rId14"/>
    <p:sldId id="341" r:id="rId15"/>
    <p:sldId id="343" r:id="rId16"/>
    <p:sldId id="344" r:id="rId17"/>
    <p:sldId id="342" r:id="rId18"/>
    <p:sldId id="346" r:id="rId19"/>
    <p:sldId id="345" r:id="rId20"/>
    <p:sldId id="339" r:id="rId21"/>
    <p:sldId id="340" r:id="rId22"/>
    <p:sldId id="347" r:id="rId23"/>
    <p:sldId id="349" r:id="rId24"/>
    <p:sldId id="348" r:id="rId25"/>
    <p:sldId id="350" r:id="rId26"/>
    <p:sldId id="351" r:id="rId27"/>
    <p:sldId id="358" r:id="rId28"/>
    <p:sldId id="392" r:id="rId29"/>
    <p:sldId id="393" r:id="rId30"/>
    <p:sldId id="353" r:id="rId31"/>
    <p:sldId id="355" r:id="rId32"/>
    <p:sldId id="352" r:id="rId33"/>
    <p:sldId id="397" r:id="rId34"/>
    <p:sldId id="356" r:id="rId35"/>
    <p:sldId id="398" r:id="rId36"/>
    <p:sldId id="359" r:id="rId37"/>
    <p:sldId id="394" r:id="rId38"/>
    <p:sldId id="395" r:id="rId39"/>
    <p:sldId id="399" r:id="rId40"/>
    <p:sldId id="396" r:id="rId41"/>
    <p:sldId id="361" r:id="rId42"/>
    <p:sldId id="360" r:id="rId43"/>
    <p:sldId id="362" r:id="rId44"/>
    <p:sldId id="363" r:id="rId45"/>
    <p:sldId id="364" r:id="rId46"/>
    <p:sldId id="365" r:id="rId47"/>
    <p:sldId id="366" r:id="rId48"/>
    <p:sldId id="370" r:id="rId49"/>
    <p:sldId id="368" r:id="rId50"/>
    <p:sldId id="367" r:id="rId51"/>
    <p:sldId id="369" r:id="rId52"/>
    <p:sldId id="371" r:id="rId53"/>
    <p:sldId id="372" r:id="rId54"/>
    <p:sldId id="400" r:id="rId55"/>
    <p:sldId id="381" r:id="rId56"/>
    <p:sldId id="373" r:id="rId57"/>
    <p:sldId id="380" r:id="rId58"/>
    <p:sldId id="401" r:id="rId59"/>
    <p:sldId id="402" r:id="rId60"/>
    <p:sldId id="382" r:id="rId61"/>
    <p:sldId id="383" r:id="rId62"/>
    <p:sldId id="385" r:id="rId63"/>
    <p:sldId id="384" r:id="rId64"/>
    <p:sldId id="386" r:id="rId65"/>
    <p:sldId id="387" r:id="rId66"/>
    <p:sldId id="403" r:id="rId67"/>
    <p:sldId id="388" r:id="rId68"/>
    <p:sldId id="406" r:id="rId69"/>
    <p:sldId id="389" r:id="rId70"/>
    <p:sldId id="390" r:id="rId71"/>
    <p:sldId id="309" r:id="rId7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2914"/>
    <a:srgbClr val="202D40"/>
    <a:srgbClr val="0033CC"/>
    <a:srgbClr val="595959"/>
    <a:srgbClr val="8F1313"/>
    <a:srgbClr val="F97D01"/>
    <a:srgbClr val="6E1C1C"/>
    <a:srgbClr val="3C0C0C"/>
    <a:srgbClr val="5C7396"/>
    <a:srgbClr val="3144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2757726" y="3145550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36000"/>
          </a:xfrm>
          <a:prstGeom prst="flowChartProcess">
            <a:avLst/>
          </a:prstGeom>
          <a:solidFill>
            <a:srgbClr val="8F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9248" y="3117161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84E4E31-12A6-4371-BF16-33DDCDD50B9D}"/>
              </a:ext>
            </a:extLst>
          </p:cNvPr>
          <p:cNvSpPr txBox="1"/>
          <p:nvPr userDrawn="1"/>
        </p:nvSpPr>
        <p:spPr>
          <a:xfrm>
            <a:off x="3614858" y="2731665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エフェクト向けマテリアルの小ネタ</a:t>
            </a:r>
          </a:p>
        </p:txBody>
      </p:sp>
    </p:spTree>
    <p:extLst>
      <p:ext uri="{BB962C8B-B14F-4D97-AF65-F5344CB8AC3E}">
        <p14:creationId xmlns:p14="http://schemas.microsoft.com/office/powerpoint/2010/main" val="2442052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2757726" y="3145550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0070C0"/>
              </a:gs>
              <a:gs pos="99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45719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617462-E209-4A2A-B150-63AA32CB44A4}"/>
              </a:ext>
            </a:extLst>
          </p:cNvPr>
          <p:cNvSpPr txBox="1"/>
          <p:nvPr userDrawn="1"/>
        </p:nvSpPr>
        <p:spPr>
          <a:xfrm>
            <a:off x="3614858" y="2731665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エフェクト向けマテリアルの小ネタ</a:t>
            </a:r>
          </a:p>
        </p:txBody>
      </p:sp>
      <p:sp>
        <p:nvSpPr>
          <p:cNvPr id="9" name="テキスト プレースホルダー 7">
            <a:extLst>
              <a:ext uri="{FF2B5EF4-FFF2-40B4-BE49-F238E27FC236}">
                <a16:creationId xmlns:a16="http://schemas.microsoft.com/office/drawing/2014/main" id="{133EF7A2-B9C2-47CB-AC86-37ADFCC0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9248" y="3117161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74144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C6B355-19C5-472B-943D-EFA97D60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-163028" y="573815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32F68E-AEC2-476B-879E-60C6923A047D}"/>
              </a:ext>
            </a:extLst>
          </p:cNvPr>
          <p:cNvSpPr txBox="1"/>
          <p:nvPr userDrawn="1"/>
        </p:nvSpPr>
        <p:spPr>
          <a:xfrm>
            <a:off x="694103" y="159930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エフェクト向けマテリアルの小ネタ</a:t>
            </a:r>
          </a:p>
        </p:txBody>
      </p:sp>
      <p:sp>
        <p:nvSpPr>
          <p:cNvPr id="15" name="テキスト プレースホルダー 7">
            <a:extLst>
              <a:ext uri="{FF2B5EF4-FFF2-40B4-BE49-F238E27FC236}">
                <a16:creationId xmlns:a16="http://schemas.microsoft.com/office/drawing/2014/main" id="{0E74F240-2C35-455F-97A7-F85297F82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493" y="545426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6E3743CD-1C0D-4F96-83F7-D3736A8A0BDB}"/>
              </a:ext>
            </a:extLst>
          </p:cNvPr>
          <p:cNvSpPr/>
          <p:nvPr userDrawn="1"/>
        </p:nvSpPr>
        <p:spPr>
          <a:xfrm flipV="1">
            <a:off x="0" y="6492875"/>
            <a:ext cx="4136994" cy="36000"/>
          </a:xfrm>
          <a:prstGeom prst="flowChartProcess">
            <a:avLst/>
          </a:prstGeom>
          <a:solidFill>
            <a:srgbClr val="8F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02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06FA8F1-02C9-4BB9-B001-51226939C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-163028" y="573815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0070C0"/>
              </a:gs>
              <a:gs pos="99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45719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7">
            <a:extLst>
              <a:ext uri="{FF2B5EF4-FFF2-40B4-BE49-F238E27FC236}">
                <a16:creationId xmlns:a16="http://schemas.microsoft.com/office/drawing/2014/main" id="{0E74F240-2C35-455F-97A7-F85297F82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493" y="545426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FA2EAD8-4B4F-41FB-A3D1-49667B4AF623}"/>
              </a:ext>
            </a:extLst>
          </p:cNvPr>
          <p:cNvSpPr txBox="1"/>
          <p:nvPr userDrawn="1"/>
        </p:nvSpPr>
        <p:spPr>
          <a:xfrm>
            <a:off x="694103" y="159930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エフェクト向けマテリアルの小ネタ</a:t>
            </a:r>
          </a:p>
        </p:txBody>
      </p:sp>
    </p:spTree>
    <p:extLst>
      <p:ext uri="{BB962C8B-B14F-4D97-AF65-F5344CB8AC3E}">
        <p14:creationId xmlns:p14="http://schemas.microsoft.com/office/powerpoint/2010/main" val="416885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5AEFF43-7103-4995-9AF6-C00D2481A6A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9496F1D-3C79-4E90-86FF-C006AD8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48D84E-8F3F-4094-95E5-A8B09CCE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30D5F4-E68D-4510-BB4C-CF75CACED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18206C-37C9-4EF0-9AC5-F36322352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D027F9-B742-45D6-9CE6-1AE5D88C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3" r:id="rId2"/>
    <p:sldLayoutId id="2147483666" r:id="rId3"/>
    <p:sldLayoutId id="2147483667" r:id="rId4"/>
    <p:sldLayoutId id="21474836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ffect.hatenablog.com/entry/2018/05/16/025859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edil.cesa.or.jp/cedil_sessions/view/189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cedil.cesa.or.jp/cedil_sessions/view/1832" TargetMode="Externa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CBFFF3-04F0-4C4B-9221-6C85298024CF}"/>
              </a:ext>
            </a:extLst>
          </p:cNvPr>
          <p:cNvSpPr txBox="1"/>
          <p:nvPr/>
        </p:nvSpPr>
        <p:spPr>
          <a:xfrm>
            <a:off x="0" y="3555774"/>
            <a:ext cx="1219199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December the 1st, 2018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6BCADA-6E89-4C7A-BE2E-9CACB110CB38}"/>
              </a:ext>
            </a:extLst>
          </p:cNvPr>
          <p:cNvSpPr txBox="1"/>
          <p:nvPr/>
        </p:nvSpPr>
        <p:spPr>
          <a:xfrm>
            <a:off x="118782" y="2896909"/>
            <a:ext cx="1195443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ja-JP" altLang="en-US" sz="4400" spc="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</a:t>
            </a:r>
            <a:r>
              <a:rPr kumimoji="1" lang="ja-JP" altLang="en-US" sz="4400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向け</a:t>
            </a:r>
            <a:r>
              <a:rPr kumimoji="1" lang="ja-JP" altLang="en-US" sz="4400" spc="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4400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の小ネタ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763C49-99FE-4C79-851E-13540CAAD838}"/>
              </a:ext>
            </a:extLst>
          </p:cNvPr>
          <p:cNvSpPr/>
          <p:nvPr/>
        </p:nvSpPr>
        <p:spPr>
          <a:xfrm>
            <a:off x="0" y="3593038"/>
            <a:ext cx="12192000" cy="36000"/>
          </a:xfrm>
          <a:prstGeom prst="rect">
            <a:avLst/>
          </a:prstGeom>
          <a:gradFill flip="none" rotWithShape="1">
            <a:gsLst>
              <a:gs pos="0">
                <a:srgbClr val="3C0C0C"/>
              </a:gs>
              <a:gs pos="5000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0" y="2925025"/>
            <a:ext cx="714459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がリングの中に入ると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何も無くなってしまうので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95903EF-7C3C-4BE1-9674-63336DC24537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3FA6FE1D-9B40-42CE-80F8-A8DEF640CB3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2281E4-D1D8-4D09-A702-873D0FE78B8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吹き出し: 円形 15">
            <a:extLst>
              <a:ext uri="{FF2B5EF4-FFF2-40B4-BE49-F238E27FC236}">
                <a16:creationId xmlns:a16="http://schemas.microsoft.com/office/drawing/2014/main" id="{5F3E7B38-5CFD-4B01-B355-9C018164AAFF}"/>
              </a:ext>
            </a:extLst>
          </p:cNvPr>
          <p:cNvSpPr/>
          <p:nvPr/>
        </p:nvSpPr>
        <p:spPr>
          <a:xfrm>
            <a:off x="9166477" y="1257383"/>
            <a:ext cx="1334203" cy="129091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？</a:t>
            </a:r>
            <a:endParaRPr kumimoji="1" lang="ja-JP" altLang="en-US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2810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1" y="2925025"/>
            <a:ext cx="6750422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パーティクルの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アルファ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100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％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に戻すという機能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163DA45-B77E-40BE-9D35-15C715D2721D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17" name="二等辺三角形 16">
              <a:extLst>
                <a:ext uri="{FF2B5EF4-FFF2-40B4-BE49-F238E27FC236}">
                  <a16:creationId xmlns:a16="http://schemas.microsoft.com/office/drawing/2014/main" id="{B9D7BF12-0F34-4600-A246-2DE87464982F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6A7607BB-DA1C-4BFB-9294-55C1593B318B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625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1" y="2572364"/>
            <a:ext cx="7273180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またアルファ値が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になった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パーティクルを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異空間へ飛ばす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ことで描画負荷を下げる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95903EF-7C3C-4BE1-9674-63336DC245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3FA6FE1D-9B40-42CE-80F8-A8DEF640CB3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2281E4-D1D8-4D09-A702-873D0FE78B8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676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26978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この機能の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使い所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は？</a:t>
            </a:r>
          </a:p>
        </p:txBody>
      </p:sp>
    </p:spTree>
    <p:extLst>
      <p:ext uri="{BB962C8B-B14F-4D97-AF65-F5344CB8AC3E}">
        <p14:creationId xmlns:p14="http://schemas.microsoft.com/office/powerpoint/2010/main" val="24582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C57412E-8730-4D16-8664-A797AA33D529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CDE815C0-D84A-4B9E-87E3-EBF733FF37F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13DFA2A-CE04-49AB-939B-74421614FE96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3" name="台形 12">
            <a:extLst>
              <a:ext uri="{FF2B5EF4-FFF2-40B4-BE49-F238E27FC236}">
                <a16:creationId xmlns:a16="http://schemas.microsoft.com/office/drawing/2014/main" id="{B6DF72F4-AEEB-4307-9EC2-116FDBD7FC85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0" y="2219705"/>
            <a:ext cx="7522785" cy="2875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中央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に別の半透明の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パーティクルがあった場合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周囲のパーティクルと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距離でソート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されて欲しいが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65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C57412E-8730-4D16-8664-A797AA33D529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CDE815C0-D84A-4B9E-87E3-EBF733FF37F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13DFA2A-CE04-49AB-939B-74421614FE96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0" y="2844343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エミッター単位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でソートする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場合に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がおかしくなる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B6DF72F4-AEEB-4307-9EC2-116FDBD7FC85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C878442-1D21-4E50-BD88-24A024B0EDD0}"/>
              </a:ext>
            </a:extLst>
          </p:cNvPr>
          <p:cNvSpPr txBox="1"/>
          <p:nvPr/>
        </p:nvSpPr>
        <p:spPr>
          <a:xfrm>
            <a:off x="209269" y="4260449"/>
            <a:ext cx="695212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図は中央のパーティクルが手前の場合</a:t>
            </a:r>
          </a:p>
        </p:txBody>
      </p:sp>
    </p:spTree>
    <p:extLst>
      <p:ext uri="{BB962C8B-B14F-4D97-AF65-F5344CB8AC3E}">
        <p14:creationId xmlns:p14="http://schemas.microsoft.com/office/powerpoint/2010/main" val="161624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台形 12">
            <a:extLst>
              <a:ext uri="{FF2B5EF4-FFF2-40B4-BE49-F238E27FC236}">
                <a16:creationId xmlns:a16="http://schemas.microsoft.com/office/drawing/2014/main" id="{B6DF72F4-AEEB-4307-9EC2-116FDBD7FC85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2C57412E-8730-4D16-8664-A797AA33D529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CDE815C0-D84A-4B9E-87E3-EBF733FF37F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C13DFA2A-CE04-49AB-939B-74421614FE96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0" y="2844343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エミッター単位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でソートする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場合に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がおかしくなる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CADD55-C8EB-4C22-B772-8771D9A06D69}"/>
              </a:ext>
            </a:extLst>
          </p:cNvPr>
          <p:cNvSpPr txBox="1"/>
          <p:nvPr/>
        </p:nvSpPr>
        <p:spPr>
          <a:xfrm>
            <a:off x="209269" y="4260449"/>
            <a:ext cx="695212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図は中央</a:t>
            </a:r>
            <a:r>
              <a:rPr kumimoji="1"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のパーティクルが奥の場合</a:t>
            </a:r>
          </a:p>
        </p:txBody>
      </p:sp>
    </p:spTree>
    <p:extLst>
      <p:ext uri="{BB962C8B-B14F-4D97-AF65-F5344CB8AC3E}">
        <p14:creationId xmlns:p14="http://schemas.microsoft.com/office/powerpoint/2010/main" val="165792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05C6B59-FFF1-4243-B504-89B745C5E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67" y="1715481"/>
            <a:ext cx="9861867" cy="43952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284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台形 15">
            <a:extLst>
              <a:ext uri="{FF2B5EF4-FFF2-40B4-BE49-F238E27FC236}">
                <a16:creationId xmlns:a16="http://schemas.microsoft.com/office/drawing/2014/main" id="{76763E95-C687-496B-B2B8-280F95904F65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1" y="2219704"/>
            <a:ext cx="7273180" cy="2875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しかしこの手法だと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奥側のパーティクルを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表示しないことで回避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しつつ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描画負荷も下げることができる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95903EF-7C3C-4BE1-9674-63336DC245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3FA6FE1D-9B40-42CE-80F8-A8DEF640CB3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2281E4-D1D8-4D09-A702-873D0FE78B8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6913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26978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UE4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でざっくり再現してみた</a:t>
            </a:r>
          </a:p>
        </p:txBody>
      </p:sp>
    </p:spTree>
    <p:extLst>
      <p:ext uri="{BB962C8B-B14F-4D97-AF65-F5344CB8AC3E}">
        <p14:creationId xmlns:p14="http://schemas.microsoft.com/office/powerpoint/2010/main" val="4983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3344773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D6B762-26DF-447C-861F-89087F39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631904"/>
            <a:ext cx="6967818" cy="4508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1337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26978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どうやったかを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解説</a:t>
            </a:r>
          </a:p>
        </p:txBody>
      </p:sp>
    </p:spTree>
    <p:extLst>
      <p:ext uri="{BB962C8B-B14F-4D97-AF65-F5344CB8AC3E}">
        <p14:creationId xmlns:p14="http://schemas.microsoft.com/office/powerpoint/2010/main" val="1333661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925025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を求めて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アルファ値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に利用する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7241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219705"/>
            <a:ext cx="7522785" cy="28757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」とは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①エミッターの中心から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各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パーティクル方向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への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ベクトル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7DB8B28-7502-4ACF-8E78-7E30D7BBA4F2}"/>
              </a:ext>
            </a:extLst>
          </p:cNvPr>
          <p:cNvSpPr/>
          <p:nvPr/>
        </p:nvSpPr>
        <p:spPr>
          <a:xfrm rot="2700000">
            <a:off x="8643095" y="3125228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4ED207C-3F21-43B8-8A98-35267F7D8BE0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0303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572365"/>
            <a:ext cx="7522785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」とは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②エミッターの中心から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　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カメラ方向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へのベクトル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7DB8B28-7502-4ACF-8E78-7E30D7BBA4F2}"/>
              </a:ext>
            </a:extLst>
          </p:cNvPr>
          <p:cNvSpPr/>
          <p:nvPr/>
        </p:nvSpPr>
        <p:spPr>
          <a:xfrm>
            <a:off x="9207874" y="3449424"/>
            <a:ext cx="302557" cy="190948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4ED207C-3F21-43B8-8A98-35267F7D8BE0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6909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572366"/>
            <a:ext cx="7522785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ランバートシェーディング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同じように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不透明度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決めればいい！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太陽 18">
            <a:extLst>
              <a:ext uri="{FF2B5EF4-FFF2-40B4-BE49-F238E27FC236}">
                <a16:creationId xmlns:a16="http://schemas.microsoft.com/office/drawing/2014/main" id="{C95D8EE4-FD2A-4C59-A589-05783D511332}"/>
              </a:ext>
            </a:extLst>
          </p:cNvPr>
          <p:cNvSpPr/>
          <p:nvPr/>
        </p:nvSpPr>
        <p:spPr>
          <a:xfrm>
            <a:off x="8829262" y="5223288"/>
            <a:ext cx="1059781" cy="1059781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147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572365"/>
            <a:ext cx="7522785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①エミッターの中心から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各パーティクル方向への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ベクトル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はどう取得する？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7DB8B28-7502-4ACF-8E78-7E30D7BBA4F2}"/>
              </a:ext>
            </a:extLst>
          </p:cNvPr>
          <p:cNvSpPr/>
          <p:nvPr/>
        </p:nvSpPr>
        <p:spPr>
          <a:xfrm rot="2700000">
            <a:off x="8643095" y="3125228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4ED207C-3F21-43B8-8A98-35267F7D8BE0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663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51548" y="2183729"/>
            <a:ext cx="1208890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Particle Position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パーティクルの座標を取得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890A1EB-0DBD-4251-8FB3-62E972AFB07F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1C266A9-D744-491E-8A91-70CC94A39BE1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E48BECF-6F9D-43A4-AC78-9424E2E085BD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02929E-B343-47AE-AE67-C59571F284AA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9A29260-9278-4B24-A6D9-5C47C5A9A740}"/>
              </a:ext>
            </a:extLst>
          </p:cNvPr>
          <p:cNvCxnSpPr>
            <a:cxnSpLocks/>
          </p:cNvCxnSpPr>
          <p:nvPr/>
        </p:nvCxnSpPr>
        <p:spPr>
          <a:xfrm flipV="1">
            <a:off x="4451122" y="5070740"/>
            <a:ext cx="4546713" cy="6882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図 20">
            <a:extLst>
              <a:ext uri="{FF2B5EF4-FFF2-40B4-BE49-F238E27FC236}">
                <a16:creationId xmlns:a16="http://schemas.microsoft.com/office/drawing/2014/main" id="{D09C70AF-73C6-48ED-9F2B-654C6777C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" y="3328147"/>
            <a:ext cx="3066047" cy="16535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49818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51548" y="1696598"/>
            <a:ext cx="1208890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Object Position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はパーティクルの場合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バウンディングボックスの中心座標を取得（多分）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890A1EB-0DBD-4251-8FB3-62E972AFB07F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1C266A9-D744-491E-8A91-70CC94A39BE1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E48BECF-6F9D-43A4-AC78-9424E2E085BD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02929E-B343-47AE-AE67-C59571F284AA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3D6C198-F759-4558-A6E8-939740AD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9" y="3315737"/>
            <a:ext cx="3052606" cy="1666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B1212EF-4FEF-4229-AB9E-9A8BEC89B49C}"/>
              </a:ext>
            </a:extLst>
          </p:cNvPr>
          <p:cNvSpPr/>
          <p:nvPr/>
        </p:nvSpPr>
        <p:spPr>
          <a:xfrm>
            <a:off x="8498537" y="3174564"/>
            <a:ext cx="2429380" cy="23260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3B9E564-614A-4433-B3C2-47E91056DBDD}"/>
              </a:ext>
            </a:extLst>
          </p:cNvPr>
          <p:cNvCxnSpPr/>
          <p:nvPr/>
        </p:nvCxnSpPr>
        <p:spPr>
          <a:xfrm flipV="1">
            <a:off x="4451123" y="4317562"/>
            <a:ext cx="5293478" cy="14311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529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2890A1EB-0DBD-4251-8FB3-62E972AFB07F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1C266A9-D744-491E-8A91-70CC94A39BE1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E48BECF-6F9D-43A4-AC78-9424E2E085BD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502929E-B343-47AE-AE67-C59571F284AA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83D6C198-F759-4558-A6E8-939740AD2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9" y="3315737"/>
            <a:ext cx="3052606" cy="1666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AFB7F01-5F88-4EF6-877D-AC1910B66B0F}"/>
              </a:ext>
            </a:extLst>
          </p:cNvPr>
          <p:cNvSpPr/>
          <p:nvPr/>
        </p:nvSpPr>
        <p:spPr>
          <a:xfrm>
            <a:off x="8498537" y="3174564"/>
            <a:ext cx="2429380" cy="23260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3B9E564-614A-4433-B3C2-47E91056DBDD}"/>
              </a:ext>
            </a:extLst>
          </p:cNvPr>
          <p:cNvCxnSpPr/>
          <p:nvPr/>
        </p:nvCxnSpPr>
        <p:spPr>
          <a:xfrm flipV="1">
            <a:off x="4451123" y="4317562"/>
            <a:ext cx="5293478" cy="14311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AF3F6E-7A4C-4689-B8FC-6863AB7AF40F}"/>
              </a:ext>
            </a:extLst>
          </p:cNvPr>
          <p:cNvSpPr txBox="1"/>
          <p:nvPr/>
        </p:nvSpPr>
        <p:spPr>
          <a:xfrm>
            <a:off x="367554" y="5283405"/>
            <a:ext cx="11456893" cy="1081147"/>
          </a:xfrm>
          <a:prstGeom prst="roundRect">
            <a:avLst/>
          </a:prstGeom>
          <a:solidFill>
            <a:srgbClr val="202D40">
              <a:alpha val="50196"/>
            </a:srgb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000" spc="30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なので今回の場合エミッターがバウンディングボックスの中心に位置する必要がある</a:t>
            </a:r>
            <a:endParaRPr kumimoji="1" lang="en-US" altLang="ja-JP" sz="2000" spc="30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Use</a:t>
            </a:r>
            <a:r>
              <a:rPr lang="ja-JP" altLang="en-US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Fixed</a:t>
            </a:r>
            <a:r>
              <a:rPr lang="ja-JP" altLang="en-US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Rellative</a:t>
            </a:r>
            <a:r>
              <a:rPr lang="ja-JP" altLang="en-US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Bounding</a:t>
            </a:r>
            <a:r>
              <a:rPr lang="ja-JP" altLang="en-US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Box </a:t>
            </a:r>
            <a:r>
              <a:rPr lang="ja-JP" altLang="en-US" sz="2000" spc="30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 </a:t>
            </a:r>
            <a:r>
              <a:rPr lang="en-US" altLang="ja-JP" sz="20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 </a:t>
            </a:r>
            <a:r>
              <a:rPr lang="ja-JP" altLang="en-US" sz="2000" spc="300">
                <a:solidFill>
                  <a:schemeClr val="bg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にするのをお忘れなく</a:t>
            </a:r>
            <a:endParaRPr kumimoji="1" lang="ja-JP" altLang="en-US" sz="2000" spc="300">
              <a:solidFill>
                <a:schemeClr val="bg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C4946EE-C9D2-4AD2-BA0E-B9024B3E6A34}"/>
              </a:ext>
            </a:extLst>
          </p:cNvPr>
          <p:cNvSpPr txBox="1"/>
          <p:nvPr/>
        </p:nvSpPr>
        <p:spPr>
          <a:xfrm>
            <a:off x="51548" y="1696598"/>
            <a:ext cx="1208890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Object Position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はパーティクルの場合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バウンディングボックスの中心座標を取得（多分）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6548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030771"/>
            <a:ext cx="12191999" cy="12464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4500"/>
              </a:lnSpc>
            </a:pP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例によって</a:t>
            </a:r>
            <a:r>
              <a:rPr kumimoji="1" lang="ja-JP" altLang="en-US" sz="32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間違えてる</a:t>
            </a: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こといっぱい書いてるかも</a:t>
            </a:r>
            <a:br>
              <a:rPr kumimoji="1" lang="en-US" altLang="ja-JP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2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あとでコッソリ</a:t>
            </a:r>
            <a:r>
              <a:rPr lang="ja-JP" altLang="en-US" sz="32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指摘してください</a:t>
            </a:r>
            <a:endParaRPr kumimoji="1" lang="ja-JP" altLang="en-US" sz="32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8672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265199A-16A4-4C6B-9D77-45FF2FFE2F08}"/>
              </a:ext>
            </a:extLst>
          </p:cNvPr>
          <p:cNvCxnSpPr/>
          <p:nvPr/>
        </p:nvCxnSpPr>
        <p:spPr>
          <a:xfrm>
            <a:off x="968188" y="5311588"/>
            <a:ext cx="9870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D3DCDE0-1C7E-4B60-A44F-5BE7AA51DCEB}"/>
              </a:ext>
            </a:extLst>
          </p:cNvPr>
          <p:cNvCxnSpPr/>
          <p:nvPr/>
        </p:nvCxnSpPr>
        <p:spPr>
          <a:xfrm>
            <a:off x="1640541" y="1732647"/>
            <a:ext cx="0" cy="435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01275807-498D-4F74-8064-B80D688A4F76}"/>
              </a:ext>
            </a:extLst>
          </p:cNvPr>
          <p:cNvSpPr/>
          <p:nvPr/>
        </p:nvSpPr>
        <p:spPr>
          <a:xfrm>
            <a:off x="7285834" y="2111188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D6410A-8447-4FAD-83A5-B19996DF1960}"/>
              </a:ext>
            </a:extLst>
          </p:cNvPr>
          <p:cNvSpPr/>
          <p:nvPr/>
        </p:nvSpPr>
        <p:spPr>
          <a:xfrm>
            <a:off x="7274066" y="406101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3AB69B5-6605-412E-87A1-3FB59F51D492}"/>
              </a:ext>
            </a:extLst>
          </p:cNvPr>
          <p:cNvCxnSpPr>
            <a:cxnSpLocks/>
          </p:cNvCxnSpPr>
          <p:nvPr/>
        </p:nvCxnSpPr>
        <p:spPr>
          <a:xfrm flipV="1">
            <a:off x="1640540" y="4419740"/>
            <a:ext cx="5980801" cy="9052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6E6B4DA4-499A-4FC9-BD7F-09B2306414F9}"/>
              </a:ext>
            </a:extLst>
          </p:cNvPr>
          <p:cNvSpPr/>
          <p:nvPr/>
        </p:nvSpPr>
        <p:spPr>
          <a:xfrm>
            <a:off x="5816991" y="454510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1859616" y="1732647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ベクトルの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引き算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で求められる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27AF208-08B4-4D27-B1AE-8BC0DEC70FDF}"/>
              </a:ext>
            </a:extLst>
          </p:cNvPr>
          <p:cNvCxnSpPr/>
          <p:nvPr/>
        </p:nvCxnSpPr>
        <p:spPr>
          <a:xfrm flipV="1">
            <a:off x="1640541" y="3429000"/>
            <a:ext cx="6963105" cy="18825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201877F6-1CF5-489C-83BD-4686D81793F6}"/>
              </a:ext>
            </a:extLst>
          </p:cNvPr>
          <p:cNvSpPr/>
          <p:nvPr/>
        </p:nvSpPr>
        <p:spPr>
          <a:xfrm>
            <a:off x="5122093" y="366453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1727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楕円 9">
            <a:extLst>
              <a:ext uri="{FF2B5EF4-FFF2-40B4-BE49-F238E27FC236}">
                <a16:creationId xmlns:a16="http://schemas.microsoft.com/office/drawing/2014/main" id="{01275807-498D-4F74-8064-B80D688A4F76}"/>
              </a:ext>
            </a:extLst>
          </p:cNvPr>
          <p:cNvSpPr/>
          <p:nvPr/>
        </p:nvSpPr>
        <p:spPr>
          <a:xfrm>
            <a:off x="7285834" y="2111188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265199A-16A4-4C6B-9D77-45FF2FFE2F08}"/>
              </a:ext>
            </a:extLst>
          </p:cNvPr>
          <p:cNvCxnSpPr/>
          <p:nvPr/>
        </p:nvCxnSpPr>
        <p:spPr>
          <a:xfrm>
            <a:off x="968188" y="5311588"/>
            <a:ext cx="9870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D3DCDE0-1C7E-4B60-A44F-5BE7AA51DCEB}"/>
              </a:ext>
            </a:extLst>
          </p:cNvPr>
          <p:cNvCxnSpPr/>
          <p:nvPr/>
        </p:nvCxnSpPr>
        <p:spPr>
          <a:xfrm>
            <a:off x="1640541" y="1732647"/>
            <a:ext cx="0" cy="435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DD6410A-8447-4FAD-83A5-B19996DF1960}"/>
              </a:ext>
            </a:extLst>
          </p:cNvPr>
          <p:cNvSpPr/>
          <p:nvPr/>
        </p:nvSpPr>
        <p:spPr>
          <a:xfrm>
            <a:off x="7274066" y="406101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A3AB69B5-6605-412E-87A1-3FB59F51D492}"/>
              </a:ext>
            </a:extLst>
          </p:cNvPr>
          <p:cNvCxnSpPr>
            <a:cxnSpLocks/>
          </p:cNvCxnSpPr>
          <p:nvPr/>
        </p:nvCxnSpPr>
        <p:spPr>
          <a:xfrm flipV="1">
            <a:off x="1640540" y="4419740"/>
            <a:ext cx="5980801" cy="9052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楕円 16">
            <a:extLst>
              <a:ext uri="{FF2B5EF4-FFF2-40B4-BE49-F238E27FC236}">
                <a16:creationId xmlns:a16="http://schemas.microsoft.com/office/drawing/2014/main" id="{6E6B4DA4-499A-4FC9-BD7F-09B2306414F9}"/>
              </a:ext>
            </a:extLst>
          </p:cNvPr>
          <p:cNvSpPr/>
          <p:nvPr/>
        </p:nvSpPr>
        <p:spPr>
          <a:xfrm>
            <a:off x="5816991" y="454510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a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1859616" y="1732647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ベクトルの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引き算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で求められる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CDEBB244-2862-4746-824D-826D1B1512FB}"/>
              </a:ext>
            </a:extLst>
          </p:cNvPr>
          <p:cNvCxnSpPr>
            <a:cxnSpLocks/>
          </p:cNvCxnSpPr>
          <p:nvPr/>
        </p:nvCxnSpPr>
        <p:spPr>
          <a:xfrm flipH="1">
            <a:off x="7610241" y="3457283"/>
            <a:ext cx="904939" cy="962456"/>
          </a:xfrm>
          <a:prstGeom prst="straightConnector1">
            <a:avLst/>
          </a:prstGeom>
          <a:ln w="57150">
            <a:solidFill>
              <a:srgbClr val="F429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C537E5B-BB8B-4BD7-B787-BC5CF002CF48}"/>
              </a:ext>
            </a:extLst>
          </p:cNvPr>
          <p:cNvSpPr txBox="1"/>
          <p:nvPr/>
        </p:nvSpPr>
        <p:spPr>
          <a:xfrm>
            <a:off x="1859616" y="2579693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en-US" altLang="ja-JP" sz="36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 - b = c</a:t>
            </a:r>
            <a:endParaRPr kumimoji="1" lang="ja-JP" altLang="en-US" sz="36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6F3CDC9-605C-43AB-9301-AD9B8E820EB5}"/>
              </a:ext>
            </a:extLst>
          </p:cNvPr>
          <p:cNvSpPr txBox="1"/>
          <p:nvPr/>
        </p:nvSpPr>
        <p:spPr>
          <a:xfrm>
            <a:off x="1805829" y="2270483"/>
            <a:ext cx="654984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0EC66B4-393F-4A4E-86F6-1BDBE0F29A77}"/>
              </a:ext>
            </a:extLst>
          </p:cNvPr>
          <p:cNvSpPr txBox="1"/>
          <p:nvPr/>
        </p:nvSpPr>
        <p:spPr>
          <a:xfrm>
            <a:off x="2733675" y="2270483"/>
            <a:ext cx="654984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51E2C056-F8D5-4BDE-97BD-EEE24F196477}"/>
              </a:ext>
            </a:extLst>
          </p:cNvPr>
          <p:cNvSpPr txBox="1"/>
          <p:nvPr/>
        </p:nvSpPr>
        <p:spPr>
          <a:xfrm>
            <a:off x="3840174" y="2270483"/>
            <a:ext cx="654984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→</a:t>
            </a:r>
          </a:p>
        </p:txBody>
      </p:sp>
      <p:sp>
        <p:nvSpPr>
          <p:cNvPr id="25" name="矢印: 下 24">
            <a:extLst>
              <a:ext uri="{FF2B5EF4-FFF2-40B4-BE49-F238E27FC236}">
                <a16:creationId xmlns:a16="http://schemas.microsoft.com/office/drawing/2014/main" id="{F331D36D-95F1-4500-B987-B9E0624B6EA6}"/>
              </a:ext>
            </a:extLst>
          </p:cNvPr>
          <p:cNvSpPr/>
          <p:nvPr/>
        </p:nvSpPr>
        <p:spPr>
          <a:xfrm rot="2700000">
            <a:off x="7927689" y="3283206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AE7690CE-832E-4421-ABB8-CA58E49DA5CB}"/>
              </a:ext>
            </a:extLst>
          </p:cNvPr>
          <p:cNvSpPr/>
          <p:nvPr/>
        </p:nvSpPr>
        <p:spPr>
          <a:xfrm>
            <a:off x="8258127" y="389343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ｃ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127AF208-08B4-4D27-B1AE-8BC0DEC70FDF}"/>
              </a:ext>
            </a:extLst>
          </p:cNvPr>
          <p:cNvCxnSpPr/>
          <p:nvPr/>
        </p:nvCxnSpPr>
        <p:spPr>
          <a:xfrm flipV="1">
            <a:off x="1640541" y="3429000"/>
            <a:ext cx="6963105" cy="18825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201877F6-1CF5-489C-83BD-4686D81793F6}"/>
              </a:ext>
            </a:extLst>
          </p:cNvPr>
          <p:cNvSpPr/>
          <p:nvPr/>
        </p:nvSpPr>
        <p:spPr>
          <a:xfrm>
            <a:off x="5122093" y="366453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b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09255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C93AC21-91A3-4D78-957F-DDFDFEFD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1859616" y="1732647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これだけで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10492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CC93AC21-91A3-4D78-957F-DDFDFEFD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1859616" y="1732647"/>
            <a:ext cx="9166972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正規化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を忘れずに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843E65A-5969-4D5D-B7FB-6358691DDAEE}"/>
              </a:ext>
            </a:extLst>
          </p:cNvPr>
          <p:cNvSpPr/>
          <p:nvPr/>
        </p:nvSpPr>
        <p:spPr>
          <a:xfrm>
            <a:off x="7350378" y="3078157"/>
            <a:ext cx="2961340" cy="1450301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22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572365"/>
            <a:ext cx="7522785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②エミッターの中心から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カメラ方向へのベクトル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　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はどう取得する？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C7DB8B28-7502-4ACF-8E78-7E30D7BBA4F2}"/>
              </a:ext>
            </a:extLst>
          </p:cNvPr>
          <p:cNvSpPr/>
          <p:nvPr/>
        </p:nvSpPr>
        <p:spPr>
          <a:xfrm>
            <a:off x="9207874" y="3449424"/>
            <a:ext cx="302557" cy="190948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4ED207C-3F21-43B8-8A98-35267F7D8BE0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56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F57FB095-8AAA-41C8-97E4-B6A49C9FC337}"/>
              </a:ext>
            </a:extLst>
          </p:cNvPr>
          <p:cNvGrpSpPr/>
          <p:nvPr/>
        </p:nvGrpSpPr>
        <p:grpSpPr>
          <a:xfrm>
            <a:off x="8841066" y="2541039"/>
            <a:ext cx="1036172" cy="1775922"/>
            <a:chOff x="4725801" y="4491487"/>
            <a:chExt cx="470647" cy="806654"/>
          </a:xfrm>
        </p:grpSpPr>
        <p:sp>
          <p:nvSpPr>
            <p:cNvPr id="15" name="二等辺三角形 14">
              <a:extLst>
                <a:ext uri="{FF2B5EF4-FFF2-40B4-BE49-F238E27FC236}">
                  <a16:creationId xmlns:a16="http://schemas.microsoft.com/office/drawing/2014/main" id="{42D8C00F-E10A-4101-8A25-FEA1E62BE36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DE7CA291-DDED-4054-8B53-07756D7291F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2925025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今回は単純に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真後ろ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方向のベクトルを利用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2966C74D-6DB6-4BFD-84C4-FEAFBC773AF6}"/>
              </a:ext>
            </a:extLst>
          </p:cNvPr>
          <p:cNvSpPr/>
          <p:nvPr/>
        </p:nvSpPr>
        <p:spPr>
          <a:xfrm>
            <a:off x="9079517" y="3548553"/>
            <a:ext cx="559270" cy="20359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561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590B11-535E-4F1F-AD6D-26FF6298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68" y="2765291"/>
            <a:ext cx="9866864" cy="29757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54E2154-A670-4BFB-9D2D-5F40145BD6BE}"/>
              </a:ext>
            </a:extLst>
          </p:cNvPr>
          <p:cNvCxnSpPr/>
          <p:nvPr/>
        </p:nvCxnSpPr>
        <p:spPr>
          <a:xfrm>
            <a:off x="5123329" y="4195482"/>
            <a:ext cx="2030506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DB97DB-A4FC-4EE4-BC31-7C1537448C21}"/>
              </a:ext>
            </a:extLst>
          </p:cNvPr>
          <p:cNvSpPr txBox="1"/>
          <p:nvPr/>
        </p:nvSpPr>
        <p:spPr>
          <a:xfrm>
            <a:off x="1080861" y="1920905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たったこれだけで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2910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54CA785-0A0F-47B2-904F-A5F8655F6E1D}"/>
              </a:ext>
            </a:extLst>
          </p:cNvPr>
          <p:cNvGrpSpPr/>
          <p:nvPr/>
        </p:nvGrpSpPr>
        <p:grpSpPr>
          <a:xfrm>
            <a:off x="8041688" y="5027194"/>
            <a:ext cx="470647" cy="806654"/>
            <a:chOff x="4725801" y="4491487"/>
            <a:chExt cx="470647" cy="806654"/>
          </a:xfrm>
        </p:grpSpPr>
        <p:sp>
          <p:nvSpPr>
            <p:cNvPr id="7" name="二等辺三角形 6">
              <a:extLst>
                <a:ext uri="{FF2B5EF4-FFF2-40B4-BE49-F238E27FC236}">
                  <a16:creationId xmlns:a16="http://schemas.microsoft.com/office/drawing/2014/main" id="{EAD42F39-7C5C-42CE-865D-ACC94E477CC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2E1FB96-EB50-4AE5-8C9E-529B9127CA9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台形 3">
            <a:extLst>
              <a:ext uri="{FF2B5EF4-FFF2-40B4-BE49-F238E27FC236}">
                <a16:creationId xmlns:a16="http://schemas.microsoft.com/office/drawing/2014/main" id="{C67DBE49-BBCF-4243-9BAA-98190FD00188}"/>
              </a:ext>
            </a:extLst>
          </p:cNvPr>
          <p:cNvSpPr/>
          <p:nvPr/>
        </p:nvSpPr>
        <p:spPr>
          <a:xfrm rot="10800000">
            <a:off x="5708623" y="3897296"/>
            <a:ext cx="5136777" cy="739760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665F177F-E237-4E3C-9D17-FD0DD8EC7F6E}"/>
              </a:ext>
            </a:extLst>
          </p:cNvPr>
          <p:cNvSpPr/>
          <p:nvPr/>
        </p:nvSpPr>
        <p:spPr>
          <a:xfrm>
            <a:off x="6479821" y="2254731"/>
            <a:ext cx="4631318" cy="865017"/>
          </a:xfrm>
          <a:prstGeom prst="wedgeRoundRectCallout">
            <a:avLst>
              <a:gd name="adj1" fmla="val -54993"/>
              <a:gd name="adj2" fmla="val 32297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x=0, y=0, z=</a:t>
            </a:r>
            <a:r>
              <a:rPr lang="en-US" altLang="ja-JP" sz="4000" b="1">
                <a:solidFill>
                  <a:srgbClr val="F4291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40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82A9A2-EF3A-4516-8CEE-4B5FD2513DEA}"/>
              </a:ext>
            </a:extLst>
          </p:cNvPr>
          <p:cNvSpPr txBox="1"/>
          <p:nvPr/>
        </p:nvSpPr>
        <p:spPr>
          <a:xfrm>
            <a:off x="1080861" y="1920905"/>
            <a:ext cx="4115253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多分こんな感じ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09E0311D-2BE6-4E07-AE7F-39F1F29A0A56}"/>
              </a:ext>
            </a:extLst>
          </p:cNvPr>
          <p:cNvSpPr/>
          <p:nvPr/>
        </p:nvSpPr>
        <p:spPr>
          <a:xfrm rot="10800000">
            <a:off x="5621539" y="2781799"/>
            <a:ext cx="302557" cy="110143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8DAA7C-E321-4E06-A190-385BF4DE3DE5}"/>
              </a:ext>
            </a:extLst>
          </p:cNvPr>
          <p:cNvSpPr txBox="1"/>
          <p:nvPr/>
        </p:nvSpPr>
        <p:spPr>
          <a:xfrm>
            <a:off x="7065782" y="408133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View Space</a:t>
            </a:r>
            <a:endParaRPr kumimoji="1" lang="ja-JP" altLang="en-US" sz="24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9985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54CA785-0A0F-47B2-904F-A5F8655F6E1D}"/>
              </a:ext>
            </a:extLst>
          </p:cNvPr>
          <p:cNvGrpSpPr/>
          <p:nvPr/>
        </p:nvGrpSpPr>
        <p:grpSpPr>
          <a:xfrm>
            <a:off x="8041688" y="5027194"/>
            <a:ext cx="470647" cy="806654"/>
            <a:chOff x="4725801" y="4491487"/>
            <a:chExt cx="470647" cy="806654"/>
          </a:xfrm>
        </p:grpSpPr>
        <p:sp>
          <p:nvSpPr>
            <p:cNvPr id="7" name="二等辺三角形 6">
              <a:extLst>
                <a:ext uri="{FF2B5EF4-FFF2-40B4-BE49-F238E27FC236}">
                  <a16:creationId xmlns:a16="http://schemas.microsoft.com/office/drawing/2014/main" id="{EAD42F39-7C5C-42CE-865D-ACC94E477CC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2E1FB96-EB50-4AE5-8C9E-529B9127CA9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台形 3">
            <a:extLst>
              <a:ext uri="{FF2B5EF4-FFF2-40B4-BE49-F238E27FC236}">
                <a16:creationId xmlns:a16="http://schemas.microsoft.com/office/drawing/2014/main" id="{C67DBE49-BBCF-4243-9BAA-98190FD00188}"/>
              </a:ext>
            </a:extLst>
          </p:cNvPr>
          <p:cNvSpPr/>
          <p:nvPr/>
        </p:nvSpPr>
        <p:spPr>
          <a:xfrm rot="10800000">
            <a:off x="5708623" y="3897296"/>
            <a:ext cx="5136777" cy="739760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82A9A2-EF3A-4516-8CEE-4B5FD2513DEA}"/>
              </a:ext>
            </a:extLst>
          </p:cNvPr>
          <p:cNvSpPr txBox="1"/>
          <p:nvPr/>
        </p:nvSpPr>
        <p:spPr>
          <a:xfrm>
            <a:off x="1080861" y="1920905"/>
            <a:ext cx="4115253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多分こんな感じ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09E0311D-2BE6-4E07-AE7F-39F1F29A0A56}"/>
              </a:ext>
            </a:extLst>
          </p:cNvPr>
          <p:cNvSpPr/>
          <p:nvPr/>
        </p:nvSpPr>
        <p:spPr>
          <a:xfrm>
            <a:off x="5621539" y="3925761"/>
            <a:ext cx="302557" cy="110143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D41D8F-C588-4C0B-9DDC-910E2AE268AC}"/>
              </a:ext>
            </a:extLst>
          </p:cNvPr>
          <p:cNvSpPr txBox="1"/>
          <p:nvPr/>
        </p:nvSpPr>
        <p:spPr>
          <a:xfrm>
            <a:off x="7065782" y="408133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View Space</a:t>
            </a:r>
            <a:endParaRPr kumimoji="1" lang="ja-JP" altLang="en-US" sz="24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9157FA7D-44B6-44DE-B268-2E036E7F1C05}"/>
              </a:ext>
            </a:extLst>
          </p:cNvPr>
          <p:cNvSpPr/>
          <p:nvPr/>
        </p:nvSpPr>
        <p:spPr>
          <a:xfrm>
            <a:off x="6475337" y="2642141"/>
            <a:ext cx="4631318" cy="865017"/>
          </a:xfrm>
          <a:prstGeom prst="wedgeRoundRectCallout">
            <a:avLst>
              <a:gd name="adj1" fmla="val -36816"/>
              <a:gd name="adj2" fmla="val 7088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x=0, y=0, z=</a:t>
            </a:r>
            <a:r>
              <a:rPr lang="en-US" altLang="ja-JP" sz="4000" b="1">
                <a:solidFill>
                  <a:srgbClr val="F4291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-1</a:t>
            </a:r>
            <a:endParaRPr kumimoji="1" lang="ja-JP" altLang="en-US" sz="40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5245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54CA785-0A0F-47B2-904F-A5F8655F6E1D}"/>
              </a:ext>
            </a:extLst>
          </p:cNvPr>
          <p:cNvGrpSpPr/>
          <p:nvPr/>
        </p:nvGrpSpPr>
        <p:grpSpPr>
          <a:xfrm>
            <a:off x="8041688" y="5027194"/>
            <a:ext cx="470647" cy="806654"/>
            <a:chOff x="4725801" y="4491487"/>
            <a:chExt cx="470647" cy="806654"/>
          </a:xfrm>
        </p:grpSpPr>
        <p:sp>
          <p:nvSpPr>
            <p:cNvPr id="7" name="二等辺三角形 6">
              <a:extLst>
                <a:ext uri="{FF2B5EF4-FFF2-40B4-BE49-F238E27FC236}">
                  <a16:creationId xmlns:a16="http://schemas.microsoft.com/office/drawing/2014/main" id="{EAD42F39-7C5C-42CE-865D-ACC94E477CC2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2E1FB96-EB50-4AE5-8C9E-529B9127CA9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台形 3">
            <a:extLst>
              <a:ext uri="{FF2B5EF4-FFF2-40B4-BE49-F238E27FC236}">
                <a16:creationId xmlns:a16="http://schemas.microsoft.com/office/drawing/2014/main" id="{C67DBE49-BBCF-4243-9BAA-98190FD00188}"/>
              </a:ext>
            </a:extLst>
          </p:cNvPr>
          <p:cNvSpPr/>
          <p:nvPr/>
        </p:nvSpPr>
        <p:spPr>
          <a:xfrm rot="10800000">
            <a:off x="5708623" y="3897296"/>
            <a:ext cx="5136777" cy="739760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682A9A2-EF3A-4516-8CEE-4B5FD2513DEA}"/>
              </a:ext>
            </a:extLst>
          </p:cNvPr>
          <p:cNvSpPr txBox="1"/>
          <p:nvPr/>
        </p:nvSpPr>
        <p:spPr>
          <a:xfrm>
            <a:off x="1080861" y="1920905"/>
            <a:ext cx="7522785" cy="14651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正規化されているので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Normalize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不要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09E0311D-2BE6-4E07-AE7F-39F1F29A0A56}"/>
              </a:ext>
            </a:extLst>
          </p:cNvPr>
          <p:cNvSpPr/>
          <p:nvPr/>
        </p:nvSpPr>
        <p:spPr>
          <a:xfrm>
            <a:off x="5621539" y="3925761"/>
            <a:ext cx="302557" cy="110143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D41D8F-C588-4C0B-9DDC-910E2AE268AC}"/>
              </a:ext>
            </a:extLst>
          </p:cNvPr>
          <p:cNvSpPr txBox="1"/>
          <p:nvPr/>
        </p:nvSpPr>
        <p:spPr>
          <a:xfrm>
            <a:off x="7065782" y="408133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View Space</a:t>
            </a:r>
            <a:endParaRPr kumimoji="1" lang="ja-JP" altLang="en-US" sz="24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175BC3EF-41C5-4236-A21B-BC788F42AD95}"/>
              </a:ext>
            </a:extLst>
          </p:cNvPr>
          <p:cNvSpPr/>
          <p:nvPr/>
        </p:nvSpPr>
        <p:spPr>
          <a:xfrm>
            <a:off x="6475337" y="2642141"/>
            <a:ext cx="4631318" cy="865017"/>
          </a:xfrm>
          <a:prstGeom prst="wedgeRoundRectCallout">
            <a:avLst>
              <a:gd name="adj1" fmla="val -36816"/>
              <a:gd name="adj2" fmla="val 7088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x=0, y=0, z=</a:t>
            </a:r>
            <a:r>
              <a:rPr lang="en-US" altLang="ja-JP" sz="4000" b="1">
                <a:solidFill>
                  <a:srgbClr val="F4291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-1</a:t>
            </a:r>
            <a:endParaRPr kumimoji="1" lang="ja-JP" altLang="en-US" sz="40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249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26978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モンハンワールドのテクニック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」とは？</a:t>
            </a:r>
          </a:p>
        </p:txBody>
      </p:sp>
    </p:spTree>
    <p:extLst>
      <p:ext uri="{BB962C8B-B14F-4D97-AF65-F5344CB8AC3E}">
        <p14:creationId xmlns:p14="http://schemas.microsoft.com/office/powerpoint/2010/main" val="1358851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0590B11-535E-4F1F-AD6D-26FF6298A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68" y="2765291"/>
            <a:ext cx="9866864" cy="297572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54E2154-A670-4BFB-9D2D-5F40145BD6BE}"/>
              </a:ext>
            </a:extLst>
          </p:cNvPr>
          <p:cNvCxnSpPr>
            <a:cxnSpLocks/>
          </p:cNvCxnSpPr>
          <p:nvPr/>
        </p:nvCxnSpPr>
        <p:spPr>
          <a:xfrm>
            <a:off x="5123329" y="4195482"/>
            <a:ext cx="4746385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DB97DB-A4FC-4EE4-BC31-7C1537448C21}"/>
              </a:ext>
            </a:extLst>
          </p:cNvPr>
          <p:cNvSpPr txBox="1"/>
          <p:nvPr/>
        </p:nvSpPr>
        <p:spPr>
          <a:xfrm>
            <a:off x="1080861" y="1920905"/>
            <a:ext cx="7865153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World Space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変換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してあげる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71072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B8ECB6-3F4E-48EC-92FC-203BE9EF2D9C}"/>
              </a:ext>
            </a:extLst>
          </p:cNvPr>
          <p:cNvSpPr txBox="1"/>
          <p:nvPr/>
        </p:nvSpPr>
        <p:spPr>
          <a:xfrm>
            <a:off x="1859616" y="1540993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E19B591-89E5-40E6-B8A7-A43E8ECE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2300816"/>
            <a:ext cx="8324850" cy="39052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A4B19A-A012-4A49-800D-B5CAB27D6802}"/>
              </a:ext>
            </a:extLst>
          </p:cNvPr>
          <p:cNvSpPr/>
          <p:nvPr/>
        </p:nvSpPr>
        <p:spPr>
          <a:xfrm>
            <a:off x="8630539" y="3415554"/>
            <a:ext cx="1521989" cy="1546412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8650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3277687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結果はこのような感じ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A73CAD-1259-479C-B760-741CB0A1D236}"/>
              </a:ext>
            </a:extLst>
          </p:cNvPr>
          <p:cNvSpPr/>
          <p:nvPr/>
        </p:nvSpPr>
        <p:spPr>
          <a:xfrm>
            <a:off x="8041341" y="2339786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404F63AA-531E-4E4E-954E-94429EDF65D4}"/>
              </a:ext>
            </a:extLst>
          </p:cNvPr>
          <p:cNvSpPr/>
          <p:nvPr/>
        </p:nvSpPr>
        <p:spPr>
          <a:xfrm>
            <a:off x="6830906" y="3321419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C9837DAE-6BB6-4F8A-8EEE-8BC99A468A01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B0114D5-39E9-4E20-9A59-95024A58DF24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E6962A90-1516-4F2E-827A-561196D35F3F}"/>
              </a:ext>
            </a:extLst>
          </p:cNvPr>
          <p:cNvSpPr txBox="1"/>
          <p:nvPr/>
        </p:nvSpPr>
        <p:spPr>
          <a:xfrm>
            <a:off x="9022976" y="1244894"/>
            <a:ext cx="75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</a:t>
            </a:r>
            <a:endParaRPr kumimoji="1" lang="ja-JP" altLang="en-US" sz="3600" b="1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424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3277687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でもこんな感じで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制御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したい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464AB5F-6B3E-4AB6-9A5E-657504DA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23" name="楕円 22">
            <a:extLst>
              <a:ext uri="{FF2B5EF4-FFF2-40B4-BE49-F238E27FC236}">
                <a16:creationId xmlns:a16="http://schemas.microsoft.com/office/drawing/2014/main" id="{7947940E-4B63-4FAB-99C3-F0F26107DD7B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2940CC7-1A33-4681-A712-48D8D4A1C6AD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A552E01-ED9C-419F-BFE4-7A9939DAA417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C9837DAE-6BB6-4F8A-8EEE-8BC99A468A01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B0114D5-39E9-4E20-9A59-95024A58DF24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endParaRPr kumimoji="1" lang="ja-JP" altLang="en-US" sz="40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9256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F2F0CBE-00F2-44AE-B92B-A0C4863FF47D}"/>
              </a:ext>
            </a:extLst>
          </p:cNvPr>
          <p:cNvSpPr txBox="1"/>
          <p:nvPr/>
        </p:nvSpPr>
        <p:spPr>
          <a:xfrm>
            <a:off x="539560" y="1876039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まずはグラデーションを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～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～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に補正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3C26E19-C42B-46A9-B107-B2AB7E7B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06" y="2343054"/>
            <a:ext cx="2628000" cy="2628000"/>
          </a:xfrm>
          <a:prstGeom prst="rect">
            <a:avLst/>
          </a:prstGeom>
        </p:spPr>
      </p:pic>
      <p:sp>
        <p:nvSpPr>
          <p:cNvPr id="25" name="楕円 24">
            <a:extLst>
              <a:ext uri="{FF2B5EF4-FFF2-40B4-BE49-F238E27FC236}">
                <a16:creationId xmlns:a16="http://schemas.microsoft.com/office/drawing/2014/main" id="{B21BEFD0-5529-49DA-A682-CE8A806474DB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C7625ED4-D3A0-4D35-B3DF-0FAA68312F7F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endParaRPr kumimoji="1" lang="ja-JP" altLang="en-US" sz="40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12BBBF6D-1C39-4375-974B-C612395FD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3" y="3494255"/>
            <a:ext cx="7279512" cy="24643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086850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D4E7ED8-1D53-4AE9-9CC7-62BB0E34F651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42ECB3-5F1E-4217-9D00-69782B64BA0F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08098A0-4BEC-4CA3-B360-05CB6DA09335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B463E42-A969-4CF6-9D7D-8F671CA5511F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CF1A5D7-6592-443E-9DC9-256A93AD4D07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418E0D4-29F4-4ADE-9A1F-BAD84116667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E4CA-F602-420B-9A07-EDBBC5DC6F9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D050ADD-EFA6-483D-ABCA-EEE748A4B202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3464AB5F-6B3E-4AB6-9A5E-657504DA5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23" name="楕円 22">
            <a:extLst>
              <a:ext uri="{FF2B5EF4-FFF2-40B4-BE49-F238E27FC236}">
                <a16:creationId xmlns:a16="http://schemas.microsoft.com/office/drawing/2014/main" id="{7947940E-4B63-4FAB-99C3-F0F26107DD7B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E2940CC7-1A33-4681-A712-48D8D4A1C6AD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EA552E01-ED9C-419F-BFE4-7A9939DAA417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楕円 20">
            <a:extLst>
              <a:ext uri="{FF2B5EF4-FFF2-40B4-BE49-F238E27FC236}">
                <a16:creationId xmlns:a16="http://schemas.microsoft.com/office/drawing/2014/main" id="{C9837DAE-6BB6-4F8A-8EEE-8BC99A468A01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B0114D5-39E9-4E20-9A59-95024A58DF24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endParaRPr kumimoji="1" lang="ja-JP" altLang="en-US" sz="40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CE7BEF6-4618-46F6-B701-B3D88A331B49}"/>
              </a:ext>
            </a:extLst>
          </p:cNvPr>
          <p:cNvSpPr txBox="1"/>
          <p:nvPr/>
        </p:nvSpPr>
        <p:spPr>
          <a:xfrm>
            <a:off x="539560" y="1798396"/>
            <a:ext cx="7522785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smoothstep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関数を利用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5A6B7B77-FBF7-456E-B46E-4D486BC9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3" y="2662168"/>
            <a:ext cx="6320504" cy="33312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0C6C8D3-9ED4-4CCC-9AC6-B9808041E45B}"/>
              </a:ext>
            </a:extLst>
          </p:cNvPr>
          <p:cNvSpPr txBox="1"/>
          <p:nvPr/>
        </p:nvSpPr>
        <p:spPr>
          <a:xfrm>
            <a:off x="4300952" y="5702794"/>
            <a:ext cx="6196304" cy="515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return smoothstep(min, max, x);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1177B47E-B04C-4431-9F95-C2809327B542}"/>
              </a:ext>
            </a:extLst>
          </p:cNvPr>
          <p:cNvSpPr/>
          <p:nvPr/>
        </p:nvSpPr>
        <p:spPr>
          <a:xfrm>
            <a:off x="8337363" y="2120750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min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22E4425C-ED91-4B03-A927-CFCD2AA60436}"/>
              </a:ext>
            </a:extLst>
          </p:cNvPr>
          <p:cNvSpPr/>
          <p:nvPr/>
        </p:nvSpPr>
        <p:spPr>
          <a:xfrm>
            <a:off x="8337363" y="4750301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max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11306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5FD6B762-26DF-447C-861F-89087F391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631904"/>
            <a:ext cx="6967818" cy="450858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654449F2-8C6E-4300-89BF-6A34461C7E93}"/>
              </a:ext>
            </a:extLst>
          </p:cNvPr>
          <p:cNvSpPr/>
          <p:nvPr/>
        </p:nvSpPr>
        <p:spPr>
          <a:xfrm>
            <a:off x="8383407" y="1002626"/>
            <a:ext cx="2393003" cy="129091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できた！</a:t>
            </a:r>
            <a:endParaRPr kumimoji="1" lang="ja-JP" altLang="en-US" sz="105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76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7410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まだ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不十分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863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1670872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奥側のパーティクルに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近付いたら表示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させたい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E066B2D1-AF4F-4384-B08E-73F8FC7AEF8F}"/>
              </a:ext>
            </a:extLst>
          </p:cNvPr>
          <p:cNvGrpSpPr/>
          <p:nvPr/>
        </p:nvGrpSpPr>
        <p:grpSpPr>
          <a:xfrm>
            <a:off x="3606479" y="3230145"/>
            <a:ext cx="4979042" cy="2765227"/>
            <a:chOff x="4060244" y="3566321"/>
            <a:chExt cx="4543402" cy="2523284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5A701C8-61D4-485B-8478-5BEE34C71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0244" y="3566322"/>
              <a:ext cx="2035756" cy="252328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ADA1F64F-04C2-4C5D-B1DC-50197BE30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890" y="3566321"/>
              <a:ext cx="2035756" cy="252328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6412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488104"/>
            <a:ext cx="12191999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よくあるのはカメラにパーティ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クルが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突き刺さらないよう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近付いたら消える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処理</a:t>
            </a:r>
            <a:endParaRPr kumimoji="1" lang="ja-JP" altLang="en-US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D5D766-E200-4A95-9C86-E96C27BF559F}"/>
              </a:ext>
            </a:extLst>
          </p:cNvPr>
          <p:cNvSpPr txBox="1"/>
          <p:nvPr/>
        </p:nvSpPr>
        <p:spPr>
          <a:xfrm>
            <a:off x="0" y="4541419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通称「カメラフェード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endParaRPr kumimoji="1" lang="en-US" altLang="ja-JP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820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568784"/>
            <a:ext cx="12191999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CGWORLD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で少しだけ取り上げられ</a:t>
            </a:r>
            <a:b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CEDEC2018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で詳しく解説された</a:t>
            </a:r>
            <a:b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FadeByEmitterAngle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3959490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2EE768-CEE5-4824-8D6D-D4EC155151A1}"/>
              </a:ext>
            </a:extLst>
          </p:cNvPr>
          <p:cNvSpPr txBox="1"/>
          <p:nvPr/>
        </p:nvSpPr>
        <p:spPr>
          <a:xfrm>
            <a:off x="539560" y="2521499"/>
            <a:ext cx="7522785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カメラフェードと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逆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の結果にすれば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CCD33CA-755E-4189-84C6-0B752F4E1D98}"/>
              </a:ext>
            </a:extLst>
          </p:cNvPr>
          <p:cNvSpPr txBox="1"/>
          <p:nvPr/>
        </p:nvSpPr>
        <p:spPr>
          <a:xfrm>
            <a:off x="539560" y="4364019"/>
            <a:ext cx="5896537" cy="14189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500"/>
              </a:lnSpc>
            </a:pPr>
            <a:r>
              <a:rPr kumimoji="1" lang="en-US" altLang="ja-JP" sz="2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Particle Position</a:t>
            </a: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にするのは</a:t>
            </a:r>
            <a:b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Pixel</a:t>
            </a: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単位ではなく</a:t>
            </a:r>
            <a: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Particle</a:t>
            </a: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単位で</a:t>
            </a:r>
            <a:b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フェードさせたいから</a:t>
            </a:r>
            <a:endParaRPr kumimoji="1" lang="en-US" altLang="ja-JP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2B6F7F2-5904-40FC-AA22-224E3BDF7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17" y="1637641"/>
            <a:ext cx="4672291" cy="4592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216314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C926DB7-0CEA-49A0-B585-79822D4CF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0" y="1613527"/>
            <a:ext cx="7534275" cy="4457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F0321E9D-574F-4EFA-83B2-9D53C4296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48" y="1232086"/>
            <a:ext cx="3788759" cy="363382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35F3FBD-54DF-428D-AC4F-8B77689454A9}"/>
              </a:ext>
            </a:extLst>
          </p:cNvPr>
          <p:cNvSpPr txBox="1"/>
          <p:nvPr/>
        </p:nvSpPr>
        <p:spPr>
          <a:xfrm>
            <a:off x="1" y="6011412"/>
            <a:ext cx="7826187" cy="38856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1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4"/>
              </a:rPr>
              <a:t>http://effect.hatenablog.com/entry/2018/05/16/025859</a:t>
            </a:r>
            <a:endParaRPr kumimoji="1" lang="ja-JP" altLang="en-US" sz="1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16429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921446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完全に透明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になったパーティクルの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描画負荷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をなくす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7519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1963855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異空間に飛ばす代わりにパーティクルの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各頂点を１ヶ所に集めてしまう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ことで代用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07171AA1-DB50-4D3D-8BE3-3EEC489B718E}"/>
              </a:ext>
            </a:extLst>
          </p:cNvPr>
          <p:cNvGrpSpPr/>
          <p:nvPr/>
        </p:nvGrpSpPr>
        <p:grpSpPr>
          <a:xfrm>
            <a:off x="3320829" y="3933029"/>
            <a:ext cx="5550343" cy="1857462"/>
            <a:chOff x="3119077" y="3933029"/>
            <a:chExt cx="5550343" cy="1857462"/>
          </a:xfrm>
        </p:grpSpPr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5889DB0-EEAA-4217-8832-AD722B847ED0}"/>
                </a:ext>
              </a:extLst>
            </p:cNvPr>
            <p:cNvSpPr/>
            <p:nvPr/>
          </p:nvSpPr>
          <p:spPr>
            <a:xfrm>
              <a:off x="7192135" y="4107200"/>
              <a:ext cx="1477285" cy="147728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04597CF1-071F-4F74-808A-177401089F73}"/>
                </a:ext>
              </a:extLst>
            </p:cNvPr>
            <p:cNvSpPr/>
            <p:nvPr/>
          </p:nvSpPr>
          <p:spPr>
            <a:xfrm>
              <a:off x="3365453" y="4107200"/>
              <a:ext cx="1477285" cy="14772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E7AB14C-5CC9-4E4E-AFFF-FF04B4A1ABB5}"/>
                </a:ext>
              </a:extLst>
            </p:cNvPr>
            <p:cNvSpPr/>
            <p:nvPr/>
          </p:nvSpPr>
          <p:spPr>
            <a:xfrm>
              <a:off x="3159447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>
              <a:extLst>
                <a:ext uri="{FF2B5EF4-FFF2-40B4-BE49-F238E27FC236}">
                  <a16:creationId xmlns:a16="http://schemas.microsoft.com/office/drawing/2014/main" id="{B5057B14-4F4D-4693-8683-4549E76719B6}"/>
                </a:ext>
              </a:extLst>
            </p:cNvPr>
            <p:cNvSpPr/>
            <p:nvPr/>
          </p:nvSpPr>
          <p:spPr>
            <a:xfrm>
              <a:off x="3119077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6DA495B8-749C-4ED1-A353-716C8189414D}"/>
                </a:ext>
              </a:extLst>
            </p:cNvPr>
            <p:cNvSpPr/>
            <p:nvPr/>
          </p:nvSpPr>
          <p:spPr>
            <a:xfrm>
              <a:off x="4636732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D6F78F75-3A52-476A-AB67-206C6452E93A}"/>
                </a:ext>
              </a:extLst>
            </p:cNvPr>
            <p:cNvSpPr/>
            <p:nvPr/>
          </p:nvSpPr>
          <p:spPr>
            <a:xfrm>
              <a:off x="4596362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" name="矢印: 右 2">
              <a:extLst>
                <a:ext uri="{FF2B5EF4-FFF2-40B4-BE49-F238E27FC236}">
                  <a16:creationId xmlns:a16="http://schemas.microsoft.com/office/drawing/2014/main" id="{AAA63F83-088E-4884-8275-0E3C1980C6D6}"/>
                </a:ext>
              </a:extLst>
            </p:cNvPr>
            <p:cNvSpPr/>
            <p:nvPr/>
          </p:nvSpPr>
          <p:spPr>
            <a:xfrm>
              <a:off x="5781609" y="4471105"/>
              <a:ext cx="798286" cy="749473"/>
            </a:xfrm>
            <a:prstGeom prst="rightArrow">
              <a:avLst>
                <a:gd name="adj1" fmla="val 50000"/>
                <a:gd name="adj2" fmla="val 59683"/>
              </a:avLst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5F96731A-1311-4162-8258-0FF38550DEF0}"/>
                </a:ext>
              </a:extLst>
            </p:cNvPr>
            <p:cNvSpPr/>
            <p:nvPr/>
          </p:nvSpPr>
          <p:spPr>
            <a:xfrm>
              <a:off x="7724771" y="463983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10665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楕円 13">
            <a:extLst>
              <a:ext uri="{FF2B5EF4-FFF2-40B4-BE49-F238E27FC236}">
                <a16:creationId xmlns:a16="http://schemas.microsoft.com/office/drawing/2014/main" id="{4C59EA60-D953-4A52-9CE0-30CA6D2795A6}"/>
              </a:ext>
            </a:extLst>
          </p:cNvPr>
          <p:cNvSpPr/>
          <p:nvPr/>
        </p:nvSpPr>
        <p:spPr>
          <a:xfrm>
            <a:off x="5889994" y="4784975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1601376"/>
            <a:ext cx="12191999" cy="201593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000"/>
              </a:lnSpc>
              <a:tabLst>
                <a:tab pos="2057400" algn="l"/>
              </a:tabLst>
            </a:pPr>
            <a:r>
              <a:rPr lang="ja-JP" altLang="en-US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つまり、パーティクルの各</a:t>
            </a:r>
            <a:r>
              <a:rPr kumimoji="1" lang="ja-JP" altLang="en-US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頂点から</a:t>
            </a:r>
            <a:br>
              <a:rPr kumimoji="1" lang="en-US" altLang="ja-JP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パーティクル中心に向かう</a:t>
            </a:r>
            <a:r>
              <a:rPr lang="ja-JP" altLang="en-US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ベクトルを</a:t>
            </a:r>
            <a:br>
              <a:rPr lang="en-US" altLang="ja-JP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World</a:t>
            </a:r>
            <a:r>
              <a:rPr lang="ja-JP" altLang="en-US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Position</a:t>
            </a:r>
            <a:r>
              <a:rPr lang="ja-JP" altLang="en-US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Offset</a:t>
            </a:r>
            <a:r>
              <a:rPr lang="ja-JP" altLang="en-US" sz="3600" spc="2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に与えれば</a:t>
            </a:r>
            <a:r>
              <a:rPr lang="en-US" altLang="ja-JP" sz="3600" spc="2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OK</a:t>
            </a:r>
            <a:endParaRPr kumimoji="1" lang="en-US" altLang="ja-JP" sz="3600" spc="2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4597CF1-071F-4F74-808A-177401089F73}"/>
              </a:ext>
            </a:extLst>
          </p:cNvPr>
          <p:cNvSpPr/>
          <p:nvPr/>
        </p:nvSpPr>
        <p:spPr>
          <a:xfrm>
            <a:off x="5018258" y="3913239"/>
            <a:ext cx="2155485" cy="21554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9E7AB14C-5CC9-4E4E-AFFF-FF04B4A1ABB5}"/>
              </a:ext>
            </a:extLst>
          </p:cNvPr>
          <p:cNvSpPr/>
          <p:nvPr/>
        </p:nvSpPr>
        <p:spPr>
          <a:xfrm>
            <a:off x="4812252" y="3707233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B5057B14-4F4D-4693-8683-4549E76719B6}"/>
              </a:ext>
            </a:extLst>
          </p:cNvPr>
          <p:cNvSpPr/>
          <p:nvPr/>
        </p:nvSpPr>
        <p:spPr>
          <a:xfrm>
            <a:off x="4812252" y="5862718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E64FDE97-CCBE-444A-BF54-C16DFA32764A}"/>
              </a:ext>
            </a:extLst>
          </p:cNvPr>
          <p:cNvSpPr/>
          <p:nvPr/>
        </p:nvSpPr>
        <p:spPr>
          <a:xfrm>
            <a:off x="6963302" y="3707233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8E53E92-B58B-447B-A6D6-DAF422415CA8}"/>
              </a:ext>
            </a:extLst>
          </p:cNvPr>
          <p:cNvSpPr/>
          <p:nvPr/>
        </p:nvSpPr>
        <p:spPr>
          <a:xfrm>
            <a:off x="6963302" y="5862718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67C0084E-C2B5-422A-89E9-15D7DF446648}"/>
              </a:ext>
            </a:extLst>
          </p:cNvPr>
          <p:cNvSpPr/>
          <p:nvPr/>
        </p:nvSpPr>
        <p:spPr>
          <a:xfrm rot="18900000">
            <a:off x="5396402" y="3851535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974ECB41-4C42-4EBB-9E91-EFE44EF876AE}"/>
              </a:ext>
            </a:extLst>
          </p:cNvPr>
          <p:cNvSpPr/>
          <p:nvPr/>
        </p:nvSpPr>
        <p:spPr>
          <a:xfrm rot="2700000">
            <a:off x="6503845" y="3851536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62D59E8A-CB0D-4365-9836-EE47B7A500DC}"/>
              </a:ext>
            </a:extLst>
          </p:cNvPr>
          <p:cNvSpPr/>
          <p:nvPr/>
        </p:nvSpPr>
        <p:spPr>
          <a:xfrm rot="2700000" flipV="1">
            <a:off x="5396402" y="4977638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下 19">
            <a:extLst>
              <a:ext uri="{FF2B5EF4-FFF2-40B4-BE49-F238E27FC236}">
                <a16:creationId xmlns:a16="http://schemas.microsoft.com/office/drawing/2014/main" id="{BFABFFEF-C9F7-4D02-908F-0588477C53F3}"/>
              </a:ext>
            </a:extLst>
          </p:cNvPr>
          <p:cNvSpPr/>
          <p:nvPr/>
        </p:nvSpPr>
        <p:spPr>
          <a:xfrm rot="18900000" flipV="1">
            <a:off x="6503845" y="4977639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6368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921446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また、アルファが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の時だけ頂点を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中心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に集めて</a:t>
            </a:r>
            <a:b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少しでもアルファ値があれば頂点はそのままにする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0798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45AD21E8-5DD1-45D1-A737-09F537C6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14" y="2312706"/>
            <a:ext cx="9215573" cy="3792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B7D116-23E2-4EE9-9E0A-C1F8C8FA1428}"/>
              </a:ext>
            </a:extLst>
          </p:cNvPr>
          <p:cNvSpPr txBox="1"/>
          <p:nvPr/>
        </p:nvSpPr>
        <p:spPr>
          <a:xfrm>
            <a:off x="0" y="153943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こんな感じの構成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E3B2159-8EF6-4837-A27F-E17E75EB4898}"/>
              </a:ext>
            </a:extLst>
          </p:cNvPr>
          <p:cNvCxnSpPr>
            <a:cxnSpLocks/>
          </p:cNvCxnSpPr>
          <p:nvPr/>
        </p:nvCxnSpPr>
        <p:spPr>
          <a:xfrm>
            <a:off x="8374743" y="3398264"/>
            <a:ext cx="2214923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817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 20">
            <a:extLst>
              <a:ext uri="{FF2B5EF4-FFF2-40B4-BE49-F238E27FC236}">
                <a16:creationId xmlns:a16="http://schemas.microsoft.com/office/drawing/2014/main" id="{15A36C5E-00B8-480B-8729-99410A59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14" y="2312706"/>
            <a:ext cx="9215573" cy="3792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189F6-64E8-43E3-A50F-FBD98866ABD5}"/>
              </a:ext>
            </a:extLst>
          </p:cNvPr>
          <p:cNvSpPr/>
          <p:nvPr/>
        </p:nvSpPr>
        <p:spPr>
          <a:xfrm>
            <a:off x="1484689" y="2299073"/>
            <a:ext cx="4510626" cy="2537374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B7D116-23E2-4EE9-9E0A-C1F8C8FA1428}"/>
              </a:ext>
            </a:extLst>
          </p:cNvPr>
          <p:cNvSpPr txBox="1"/>
          <p:nvPr/>
        </p:nvSpPr>
        <p:spPr>
          <a:xfrm>
            <a:off x="0" y="153943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からパーティクル中心への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を取得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E4C5D175-26D9-44F2-808D-0EC9A6D4E313}"/>
              </a:ext>
            </a:extLst>
          </p:cNvPr>
          <p:cNvSpPr/>
          <p:nvPr/>
        </p:nvSpPr>
        <p:spPr>
          <a:xfrm>
            <a:off x="5825170" y="3868621"/>
            <a:ext cx="2719719" cy="2537373"/>
          </a:xfrm>
          <a:prstGeom prst="roundRect">
            <a:avLst>
              <a:gd name="adj" fmla="val 11155"/>
            </a:avLst>
          </a:prstGeom>
          <a:solidFill>
            <a:srgbClr val="202D4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5239F9D-DC7B-4EA1-99FA-C228E229DBD5}"/>
              </a:ext>
            </a:extLst>
          </p:cNvPr>
          <p:cNvGrpSpPr/>
          <p:nvPr/>
        </p:nvGrpSpPr>
        <p:grpSpPr>
          <a:xfrm>
            <a:off x="6166142" y="4116657"/>
            <a:ext cx="2037774" cy="2041300"/>
            <a:chOff x="4812252" y="3707233"/>
            <a:chExt cx="2563062" cy="2567497"/>
          </a:xfrm>
        </p:grpSpPr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3492EE6E-722D-4992-9B69-242BB3C9E6B9}"/>
                </a:ext>
              </a:extLst>
            </p:cNvPr>
            <p:cNvSpPr/>
            <p:nvPr/>
          </p:nvSpPr>
          <p:spPr>
            <a:xfrm>
              <a:off x="5889994" y="478497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C45B4F9D-E279-4DAE-A15D-268B61978B4E}"/>
                </a:ext>
              </a:extLst>
            </p:cNvPr>
            <p:cNvSpPr/>
            <p:nvPr/>
          </p:nvSpPr>
          <p:spPr>
            <a:xfrm>
              <a:off x="5018258" y="3913239"/>
              <a:ext cx="2155485" cy="21554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B6D3D728-B211-4388-88A1-4E0455D6F5C6}"/>
                </a:ext>
              </a:extLst>
            </p:cNvPr>
            <p:cNvSpPr/>
            <p:nvPr/>
          </p:nvSpPr>
          <p:spPr>
            <a:xfrm>
              <a:off x="481225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191AE0C4-3A8E-4D7C-BB18-9759CF7C9AD4}"/>
                </a:ext>
              </a:extLst>
            </p:cNvPr>
            <p:cNvSpPr/>
            <p:nvPr/>
          </p:nvSpPr>
          <p:spPr>
            <a:xfrm>
              <a:off x="481225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5D47BD59-D3B5-4B77-83F1-B1F495D9EFA3}"/>
                </a:ext>
              </a:extLst>
            </p:cNvPr>
            <p:cNvSpPr/>
            <p:nvPr/>
          </p:nvSpPr>
          <p:spPr>
            <a:xfrm>
              <a:off x="696330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14E53F41-838D-4A97-8C62-E4EA7345FD0D}"/>
                </a:ext>
              </a:extLst>
            </p:cNvPr>
            <p:cNvSpPr/>
            <p:nvPr/>
          </p:nvSpPr>
          <p:spPr>
            <a:xfrm>
              <a:off x="696330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矢印: 下 15">
              <a:extLst>
                <a:ext uri="{FF2B5EF4-FFF2-40B4-BE49-F238E27FC236}">
                  <a16:creationId xmlns:a16="http://schemas.microsoft.com/office/drawing/2014/main" id="{95B00AD3-0D1A-4D88-A81E-4D32AE0F8E7E}"/>
                </a:ext>
              </a:extLst>
            </p:cNvPr>
            <p:cNvSpPr/>
            <p:nvPr/>
          </p:nvSpPr>
          <p:spPr>
            <a:xfrm rot="18900000">
              <a:off x="5396402" y="3851535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矢印: 下 16">
              <a:extLst>
                <a:ext uri="{FF2B5EF4-FFF2-40B4-BE49-F238E27FC236}">
                  <a16:creationId xmlns:a16="http://schemas.microsoft.com/office/drawing/2014/main" id="{83839C8E-C41D-49CC-A3CA-74DE91436473}"/>
                </a:ext>
              </a:extLst>
            </p:cNvPr>
            <p:cNvSpPr/>
            <p:nvPr/>
          </p:nvSpPr>
          <p:spPr>
            <a:xfrm rot="2700000">
              <a:off x="6503845" y="3851536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矢印: 下 17">
              <a:extLst>
                <a:ext uri="{FF2B5EF4-FFF2-40B4-BE49-F238E27FC236}">
                  <a16:creationId xmlns:a16="http://schemas.microsoft.com/office/drawing/2014/main" id="{061D2BD6-7A0A-4385-B9F4-77C94D12BF1D}"/>
                </a:ext>
              </a:extLst>
            </p:cNvPr>
            <p:cNvSpPr/>
            <p:nvPr/>
          </p:nvSpPr>
          <p:spPr>
            <a:xfrm rot="2700000" flipV="1">
              <a:off x="5396402" y="4977638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矢印: 下 18">
              <a:extLst>
                <a:ext uri="{FF2B5EF4-FFF2-40B4-BE49-F238E27FC236}">
                  <a16:creationId xmlns:a16="http://schemas.microsoft.com/office/drawing/2014/main" id="{F2A2DF16-E0E3-45A9-BE74-2D007CE119D2}"/>
                </a:ext>
              </a:extLst>
            </p:cNvPr>
            <p:cNvSpPr/>
            <p:nvPr/>
          </p:nvSpPr>
          <p:spPr>
            <a:xfrm rot="18900000" flipV="1">
              <a:off x="6503845" y="4977639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79620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036425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en-US" altLang="ja-JP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World Position 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で利用する時には</a:t>
            </a:r>
            <a:b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単位で処理される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D3801E8-B9DD-443C-A733-C0BC2D7B3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22" y="3889487"/>
            <a:ext cx="3487556" cy="18190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1792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7410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入ってくる値が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の時だけ処理するには？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3215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5AB3A83-CDB6-43DD-94D4-C535BD90A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2" y="2426156"/>
            <a:ext cx="6955937" cy="34636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17BF08-0524-4001-9442-EF548659E7A9}"/>
              </a:ext>
            </a:extLst>
          </p:cNvPr>
          <p:cNvSpPr txBox="1"/>
          <p:nvPr/>
        </p:nvSpPr>
        <p:spPr>
          <a:xfrm>
            <a:off x="0" y="5831655"/>
            <a:ext cx="12191999" cy="4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https://cedil.cesa.or.jp/cedil_sessions/view/1893</a:t>
            </a:r>
            <a:endParaRPr kumimoji="1" lang="ja-JP" altLang="en-US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00F6B5-2625-4355-B7E4-8623C5BCBD35}"/>
              </a:ext>
            </a:extLst>
          </p:cNvPr>
          <p:cNvSpPr txBox="1"/>
          <p:nvPr/>
        </p:nvSpPr>
        <p:spPr>
          <a:xfrm>
            <a:off x="0" y="1666333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CEDiL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からスライドを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DL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可能</a:t>
            </a:r>
          </a:p>
        </p:txBody>
      </p:sp>
    </p:spTree>
    <p:extLst>
      <p:ext uri="{BB962C8B-B14F-4D97-AF65-F5344CB8AC3E}">
        <p14:creationId xmlns:p14="http://schemas.microsoft.com/office/powerpoint/2010/main" val="21984037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E2D9C3F-3589-4AD3-9F55-E1A30CC32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14" y="2312706"/>
            <a:ext cx="9215573" cy="3792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20189F6-64E8-43E3-A50F-FBD98866ABD5}"/>
              </a:ext>
            </a:extLst>
          </p:cNvPr>
          <p:cNvSpPr/>
          <p:nvPr/>
        </p:nvSpPr>
        <p:spPr>
          <a:xfrm>
            <a:off x="4076254" y="4949371"/>
            <a:ext cx="1602673" cy="1169030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FB7D116-23E2-4EE9-9E0A-C1F8C8FA1428}"/>
              </a:ext>
            </a:extLst>
          </p:cNvPr>
          <p:cNvSpPr txBox="1"/>
          <p:nvPr/>
        </p:nvSpPr>
        <p:spPr>
          <a:xfrm>
            <a:off x="0" y="153943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If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を使わずに </a:t>
            </a:r>
            <a:r>
              <a:rPr kumimoji="1"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Sign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を使ってみた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A0D7A415-1958-4A03-9FBD-910EC1516B30}"/>
              </a:ext>
            </a:extLst>
          </p:cNvPr>
          <p:cNvSpPr/>
          <p:nvPr/>
        </p:nvSpPr>
        <p:spPr>
          <a:xfrm>
            <a:off x="738493" y="5183002"/>
            <a:ext cx="2494339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の値</a:t>
            </a:r>
            <a:endParaRPr kumimoji="1" lang="ja-JP" altLang="en-US" sz="36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73086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488104"/>
            <a:ext cx="12191999" cy="217046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en-US" altLang="ja-JP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Sign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　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負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の値を受け取ると</a:t>
            </a:r>
            <a:r>
              <a:rPr lang="en-US" altLang="ja-JP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１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を返して</a:t>
            </a:r>
            <a:b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正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の値を受け取ると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１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を返して</a:t>
            </a:r>
            <a:b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を受け取ると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を返す便利なノード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7F9514B-ED95-4B62-8CEA-86C612F128DB}"/>
              </a:ext>
            </a:extLst>
          </p:cNvPr>
          <p:cNvSpPr txBox="1"/>
          <p:nvPr/>
        </p:nvSpPr>
        <p:spPr>
          <a:xfrm>
            <a:off x="0" y="4820152"/>
            <a:ext cx="1219199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CEDEC2018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の池田亘さんの講演にも出てきます</a:t>
            </a:r>
            <a:b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https://cedil.cesa.or.jp/cedil_sessions/view/1832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2062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8D53120-3C85-41DD-95BE-018DF66D6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832" y="2471495"/>
            <a:ext cx="7464198" cy="37130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1683653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Sign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０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が来た時だけ</a:t>
            </a:r>
            <a: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Lerp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Ａ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の入力が使われる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4C554407-8B61-497D-8224-1AA45B4CC696}"/>
              </a:ext>
            </a:extLst>
          </p:cNvPr>
          <p:cNvSpPr/>
          <p:nvPr/>
        </p:nvSpPr>
        <p:spPr>
          <a:xfrm>
            <a:off x="738493" y="5116291"/>
            <a:ext cx="2494339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～</a:t>
            </a:r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の値</a:t>
            </a:r>
            <a:endParaRPr kumimoji="1" lang="ja-JP" altLang="en-US" sz="36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A388045A-356A-4003-B1AF-FD6B77AEAFB5}"/>
              </a:ext>
            </a:extLst>
          </p:cNvPr>
          <p:cNvSpPr/>
          <p:nvPr/>
        </p:nvSpPr>
        <p:spPr>
          <a:xfrm>
            <a:off x="6606648" y="5174347"/>
            <a:ext cx="2494339" cy="759825"/>
          </a:xfrm>
          <a:prstGeom prst="wedgeRoundRectCallout">
            <a:avLst>
              <a:gd name="adj1" fmla="val -59326"/>
              <a:gd name="adj2" fmla="val -372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or 1</a:t>
            </a:r>
            <a:endParaRPr kumimoji="1" lang="ja-JP" altLang="en-US" sz="36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829F73F-9094-4BC2-9F04-8ED8CC095A43}"/>
              </a:ext>
            </a:extLst>
          </p:cNvPr>
          <p:cNvSpPr/>
          <p:nvPr/>
        </p:nvSpPr>
        <p:spPr>
          <a:xfrm>
            <a:off x="3614058" y="2712212"/>
            <a:ext cx="3350874" cy="759825"/>
          </a:xfrm>
          <a:prstGeom prst="wedgeRoundRectCallout">
            <a:avLst>
              <a:gd name="adj1" fmla="val 88850"/>
              <a:gd name="adj2" fmla="val 4104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の時はこちら</a:t>
            </a:r>
            <a:endParaRPr kumimoji="1" lang="ja-JP" altLang="en-US" sz="36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95A32F46-1124-4DCC-BAC6-22330A884649}"/>
              </a:ext>
            </a:extLst>
          </p:cNvPr>
          <p:cNvSpPr/>
          <p:nvPr/>
        </p:nvSpPr>
        <p:spPr>
          <a:xfrm>
            <a:off x="3614058" y="3677687"/>
            <a:ext cx="3350874" cy="759825"/>
          </a:xfrm>
          <a:prstGeom prst="wedgeRoundRectCallout">
            <a:avLst>
              <a:gd name="adj1" fmla="val 88850"/>
              <a:gd name="adj2" fmla="val -21988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r>
              <a:rPr lang="ja-JP" altLang="en-US" sz="36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の時はこちら</a:t>
            </a:r>
            <a:endParaRPr kumimoji="1" lang="ja-JP" altLang="en-US" sz="36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4960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EFD2010-B3A7-4EF0-90B7-90ECF4AC2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859" y="1648084"/>
            <a:ext cx="6786282" cy="43911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654449F2-8C6E-4300-89BF-6A34461C7E93}"/>
              </a:ext>
            </a:extLst>
          </p:cNvPr>
          <p:cNvSpPr/>
          <p:nvPr/>
        </p:nvSpPr>
        <p:spPr>
          <a:xfrm>
            <a:off x="8383407" y="1002626"/>
            <a:ext cx="2393003" cy="129091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できた！</a:t>
            </a:r>
            <a:endParaRPr kumimoji="1" lang="ja-JP" altLang="en-US" sz="105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71856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4A307BA-B31C-409C-9472-20720838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29"/>
            <a:ext cx="12192000" cy="46512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158058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921446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あとは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</a:p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カメラフェード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自体も追加してあげると良さそう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5211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1963855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パーティクルのフェードが頂点単位で良いなら</a:t>
            </a:r>
            <a:endParaRPr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VertexInterpolator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を使って計算負荷を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軽減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84DD979-F9DF-424C-81B6-B7A1C1FEB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90" y="3730851"/>
            <a:ext cx="4757821" cy="21038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460B004D-1665-46F7-8E23-34A76AA4AB88}"/>
              </a:ext>
            </a:extLst>
          </p:cNvPr>
          <p:cNvSpPr/>
          <p:nvPr/>
        </p:nvSpPr>
        <p:spPr>
          <a:xfrm>
            <a:off x="9289143" y="814367"/>
            <a:ext cx="2525486" cy="102894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未検証</a:t>
            </a:r>
            <a:endParaRPr kumimoji="1" lang="ja-JP" altLang="en-US" sz="105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43113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7410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これで解説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終了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06581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74107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注意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点</a:t>
            </a:r>
            <a:endParaRPr kumimoji="1" lang="en-US" altLang="ja-JP" sz="3600" spc="300">
              <a:solidFill>
                <a:srgbClr val="F42914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7436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114623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今回やってみたことは、マテリアルが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描画される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全ピクセル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で計算する必要が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無い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DC2D5CC-B7D4-42EA-AD2F-3758D82F44C0}"/>
              </a:ext>
            </a:extLst>
          </p:cNvPr>
          <p:cNvSpPr txBox="1"/>
          <p:nvPr/>
        </p:nvSpPr>
        <p:spPr>
          <a:xfrm>
            <a:off x="0" y="4005965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・カメラとの位置関係でパーティクルをフェード</a:t>
            </a:r>
            <a:endParaRPr lang="en-US" altLang="ja-JP" sz="32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・パーティクルのアルファが０ならスケール０</a:t>
            </a:r>
            <a:endParaRPr lang="en-US" altLang="ja-JP" sz="32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019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3274105"/>
            <a:ext cx="12191999" cy="7598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どんな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機能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なのか？</a:t>
            </a:r>
          </a:p>
        </p:txBody>
      </p:sp>
    </p:spTree>
    <p:extLst>
      <p:ext uri="{BB962C8B-B14F-4D97-AF65-F5344CB8AC3E}">
        <p14:creationId xmlns:p14="http://schemas.microsoft.com/office/powerpoint/2010/main" val="34904945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921447"/>
            <a:ext cx="12191999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55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こういった挙動は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パーティクル側で行えば良さそう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なので</a:t>
            </a:r>
            <a:r>
              <a:rPr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Niagara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向きと思う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23458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6100"/>
            <a:ext cx="7866063" cy="9144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1" y="2574920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ご清聴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ありがとうございました！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4418D8-54D7-4CDE-A639-32A5F65923E7}"/>
              </a:ext>
            </a:extLst>
          </p:cNvPr>
          <p:cNvSpPr txBox="1"/>
          <p:nvPr/>
        </p:nvSpPr>
        <p:spPr>
          <a:xfrm>
            <a:off x="0" y="3347784"/>
            <a:ext cx="12191999" cy="9771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Special Thanks :</a:t>
            </a:r>
            <a:b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Nori Shinoyama / Kaz Okada / @Rakuraku91 / @com04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6377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1" y="2925025"/>
            <a:ext cx="6750422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リング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状にパーティクルを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発生させた場合に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95903EF-7C3C-4BE1-9674-63336DC245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3FA6FE1D-9B40-42CE-80F8-A8DEF640CB3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2281E4-D1D8-4D09-A702-873D0FE78B8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9E2E5D6-7072-4B01-9DE1-400389D2E8F8}"/>
              </a:ext>
            </a:extLst>
          </p:cNvPr>
          <p:cNvSpPr/>
          <p:nvPr/>
        </p:nvSpPr>
        <p:spPr>
          <a:xfrm>
            <a:off x="9359150" y="631226"/>
            <a:ext cx="2370021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上から見た図</a:t>
            </a:r>
          </a:p>
        </p:txBody>
      </p:sp>
    </p:spTree>
    <p:extLst>
      <p:ext uri="{BB962C8B-B14F-4D97-AF65-F5344CB8AC3E}">
        <p14:creationId xmlns:p14="http://schemas.microsoft.com/office/powerpoint/2010/main" val="112557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楕円 4">
            <a:extLst>
              <a:ext uri="{FF2B5EF4-FFF2-40B4-BE49-F238E27FC236}">
                <a16:creationId xmlns:a16="http://schemas.microsoft.com/office/drawing/2014/main" id="{61CE1A08-C8CA-4FE9-9955-5DF5704896D4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 sz="2800"/>
              <a:t>「モンハンワールドのテクニックを</a:t>
            </a:r>
            <a:br>
              <a:rPr lang="en-US" altLang="ja-JP" sz="2800"/>
            </a:br>
            <a:r>
              <a:rPr lang="ja-JP" altLang="en-US" sz="2800"/>
              <a:t>　</a:t>
            </a:r>
            <a:r>
              <a:rPr lang="en-US" altLang="ja-JP" sz="2800"/>
              <a:t>UE4</a:t>
            </a:r>
            <a:r>
              <a:rPr lang="ja-JP" altLang="en-US" sz="2800"/>
              <a:t>のマテリアルで再現」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539561" y="2925025"/>
            <a:ext cx="6750422" cy="14651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カメラ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から見て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奥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側の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パーティクルを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フェード</a:t>
            </a: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040A996-651F-4B65-91F1-DA2DFE85650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24B75F-F3A9-42D7-AF8D-741AA0726B8A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53151A2-2211-4C5F-B1B4-2139536CA188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3910874-8E99-4FE8-863B-DDCBE5D5B68E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46BBAD1-86D7-4FD4-96C8-52AE05A6AF90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56D3EBD2-7672-4FC0-883D-A4FC23110CFE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A9147B49-9487-4344-92C9-7CF6EA70A95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57A94AA-30C2-4F58-9278-80269D99EEB9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B95903EF-7C3C-4BE1-9674-63336DC24537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3FA6FE1D-9B40-42CE-80F8-A8DEF640CB3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742281E4-D1D8-4D09-A702-873D0FE78B8E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3162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13984</TotalTime>
  <Words>971</Words>
  <Application>Microsoft Office PowerPoint</Application>
  <PresentationFormat>ワイド画面</PresentationFormat>
  <Paragraphs>188</Paragraphs>
  <Slides>71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71</vt:i4>
      </vt:variant>
    </vt:vector>
  </HeadingPairs>
  <TitlesOfParts>
    <vt:vector size="77" baseType="lpstr">
      <vt:lpstr>Meiryo UI</vt:lpstr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toto</dc:creator>
  <cp:lastModifiedBy>toto</cp:lastModifiedBy>
  <cp:revision>123</cp:revision>
  <dcterms:created xsi:type="dcterms:W3CDTF">2018-11-20T13:28:28Z</dcterms:created>
  <dcterms:modified xsi:type="dcterms:W3CDTF">2018-12-01T17:53:33Z</dcterms:modified>
</cp:coreProperties>
</file>